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22449-A5D1-2F3C-1B5E-359C16D37E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CA2E6-7C61-E2AA-671F-92F6ABEFCA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F4591-D909-6310-79C1-34C87508B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8561A-A72A-0106-2596-E99BCAEDA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F7A53-715F-5902-556F-44C6B332E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6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92581-830F-D7FC-CD6A-71E8C0CD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69C01-03EA-3B30-C1ED-D639F65B1A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A3E2B-09D3-4376-763B-B5637A8AF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927D5-7CCB-0D9E-B302-5A540D7FD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31E10-F62E-07B5-9116-1C10D702B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1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B43931-E07B-A815-4EB8-A4BA9DDE0B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ACD30E-7753-C252-7043-DA0281645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47AB6-6426-312C-6095-9253216B3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947E3-A5BF-2FC1-8D35-02087383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4DA13-61A0-F7F3-15E3-0DA214C35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7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5ABE8-3744-37A5-FE47-0FA6D4111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32412-4BF0-9818-6BAE-D16B5036A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C8862-E7C9-04B9-4817-9B4534744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C9226-8322-1DD7-F519-63F6E1203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AB343-E238-86BA-436C-CC54271D6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6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993F3-C856-2592-632D-DDB0CE06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A585F-90ED-721F-B2AB-CCBF3559D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F9CEC-5EC0-8444-B8CB-9CEC2181D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8C7B2-87C0-5EFB-FC72-E6B83426B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4535A-BDCA-A89E-FCEB-3921B10B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3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060DA-71C5-0C9F-33B8-3AD58DAF6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50858-A5E2-4B6D-8673-156A6BD45E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D3AFE-8EE0-2940-D02E-08219222E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F160B-CAC7-F079-F591-3E862787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E18823-4A26-90C2-2AD3-90B5E2823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111BA-AE68-4015-87BF-B9B0A2A2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25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78919-FE23-6A6E-7172-F4717205D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3D497-7169-C26C-615C-7F236E432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4CDFF7-8531-A1F6-886F-0484AA5D97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BA1EDA-DCCD-B8CC-CAC7-A1364E6A1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69F18-7E35-DA8C-83A9-2C7F21382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95C54E-BE93-E5F4-FE19-4A2E2AE9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2BE32C-AD69-2F47-CBAD-A9A2D2DA0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1CB353-0D23-44C0-31FE-8C5EA5FE8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4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80142-65AE-A5D8-4DCF-5B11E7C20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2BFE95-1E54-1787-D680-8E369F95D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D2596-6EFB-1543-C640-EEAF8BAF7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9AC492-45A3-EBA1-4B9B-F4758259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90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FF3E5D-4A95-E681-D72A-42E9E585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6455EE-D442-5DE6-9414-D6F21565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AFDD9-03C0-D848-FEC0-BF0697890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2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519E4-3DF0-E7C1-8B2A-D5B8DAA1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65688-44A9-E9FD-CBCB-7169001705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87B40-A510-DA60-BCB9-49430F32C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17E675-4488-CA26-6BCE-592D21162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74BD4D-4D06-D763-66D3-DE4D67C5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79459-E978-F7EB-691A-95EA0DB2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0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9BE1C-7734-9E6D-E01C-112257BD4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E5EF5E-EE7E-190A-A050-5748D4BD2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368D3-DD0C-1DE1-F415-CF635E1FEE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F4B45-691B-E7D1-A498-3ADE3F048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49838-BFD0-7411-0479-F37021F8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D0B71-2792-5700-A1BB-5E5E4937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9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B80145-1297-AD1A-3E3C-0F6249E5C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F4576-F0D7-C4BD-DD1F-9582B71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4EAE9-5102-EE5E-FA2E-DA53BDA93D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F24E46-F98E-4876-98B6-2A82CB12AFE5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029A9-73D8-E937-EB4C-CAB4BC0D3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F6DA7-75DB-8CAB-D4E0-4808B24E3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D08CA3-C410-44B5-8794-3217B91A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4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A89DC-2445-0728-98E1-809024C65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D53E682-49C7-E5DB-954F-D3D1465D4D0B}"/>
              </a:ext>
            </a:extLst>
          </p:cNvPr>
          <p:cNvSpPr/>
          <p:nvPr/>
        </p:nvSpPr>
        <p:spPr>
          <a:xfrm>
            <a:off x="0" y="0"/>
            <a:ext cx="12192000" cy="48246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th-TH" sz="2800" b="1" dirty="0">
                <a:solidFill>
                  <a:prstClr val="white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รายการ...............................................................................................................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4424FB-7F45-1468-BC87-000F90B9E49D}"/>
              </a:ext>
            </a:extLst>
          </p:cNvPr>
          <p:cNvSpPr/>
          <p:nvPr/>
        </p:nvSpPr>
        <p:spPr>
          <a:xfrm>
            <a:off x="0" y="4408542"/>
            <a:ext cx="12192000" cy="23577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lvl="0" algn="ctr">
              <a:tabLst>
                <a:tab pos="447675" algn="l"/>
              </a:tabLst>
              <a:defRPr/>
            </a:pP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เป็นครุภัณฑ์ที่ใช้ในการ</a:t>
            </a: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เพาะเลี้ยงเชื้อจุลินทรีย์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และ</a:t>
            </a: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จำลองสภาพแวดล้อมที่ไม่มีออกซิเจน 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หรือมีปริมาณออกซิเจนต่ำ</a:t>
            </a:r>
          </a:p>
          <a:p>
            <a:pPr lvl="0" algn="ctr">
              <a:tabLst>
                <a:tab pos="447675" algn="l"/>
              </a:tabLst>
              <a:defRPr/>
            </a:pP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ซึ่งเป็นสภาวะที่เหมาะสมต่อการเจริญเติบโตของจุลินทรีย์บางชนิด เช่น </a:t>
            </a: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แบคทีเรียในลำไส้ใหญ่ 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หรือในดินที่มีอินทรีย์วัตถุสูง </a:t>
            </a:r>
            <a:endParaRPr lang="en-US" sz="2400" b="1" dirty="0">
              <a:solidFill>
                <a:srgbClr val="002060"/>
              </a:solidFill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lvl="0" algn="ctr">
              <a:tabLst>
                <a:tab pos="447675" algn="l"/>
              </a:tabLst>
              <a:defRPr/>
            </a:pP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โดยตัวเครื่องสามารถควบคุมสภาวะแวดล้อมภายในตู้ได้อย่างแม่นยำด้วยระบบไมโครโพรเซสเซอร์ </a:t>
            </a:r>
          </a:p>
          <a:p>
            <a:pPr lvl="0" algn="ctr">
              <a:tabLst>
                <a:tab pos="447675" algn="l"/>
              </a:tabLst>
              <a:defRPr/>
            </a:pP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ตู้เพาะเลี้ยงแบ่งออกเป็น 3 ส่วน ได้แก่ </a:t>
            </a:r>
            <a:r>
              <a:rPr lang="en-US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Airlock, Workspace chamber 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และ </a:t>
            </a:r>
            <a:r>
              <a:rPr lang="en-US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Incubator</a:t>
            </a:r>
            <a:endParaRPr lang="th-TH" sz="2400" b="1" dirty="0">
              <a:solidFill>
                <a:srgbClr val="002060"/>
              </a:solidFill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lvl="0" algn="ctr">
              <a:tabLst>
                <a:tab pos="447675" algn="l"/>
              </a:tabLst>
              <a:defRPr/>
            </a:pP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โดยแต่ละส่วนมีคุณสมบัติเฉพาะเพื่อการเพาะเลี้ยงและการตรวจสอบคุณภาพของเชื้อจุลินทรีย์ เช่น</a:t>
            </a:r>
            <a:b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</a:b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โพรไบโอติกประเภทที่ไม่สามารถสัมผัสอากาศได้ 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/ </a:t>
            </a: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การมีชีวิตรอดของจุลินทรีย์ </a:t>
            </a:r>
            <a:r>
              <a:rPr lang="th-TH" sz="2400" b="1" dirty="0">
                <a:solidFill>
                  <a:srgbClr val="00206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/ </a:t>
            </a:r>
            <a:r>
              <a:rPr lang="th-TH" sz="2400" b="1" dirty="0">
                <a:solidFill>
                  <a:srgbClr val="FF6600"/>
                </a:solidFill>
                <a:latin typeface="BrowalliaUPC" panose="020B0604020202020204" pitchFamily="34" charset="-34"/>
                <a:cs typeface="BrowalliaUPC" panose="020B0604020202020204" pitchFamily="34" charset="-34"/>
              </a:rPr>
              <a:t>สารที่ได้จากการเพาะเลี้ยงเชื้อ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342CBEA-2FF1-834E-AFDE-5C8BB369A7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510005"/>
              </p:ext>
            </p:extLst>
          </p:nvPr>
        </p:nvGraphicFramePr>
        <p:xfrm>
          <a:off x="0" y="482465"/>
          <a:ext cx="12192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365">
                  <a:extLst>
                    <a:ext uri="{9D8B030D-6E8A-4147-A177-3AD203B41FA5}">
                      <a16:colId xmlns:a16="http://schemas.microsoft.com/office/drawing/2014/main" val="514702353"/>
                    </a:ext>
                  </a:extLst>
                </a:gridCol>
                <a:gridCol w="3039035">
                  <a:extLst>
                    <a:ext uri="{9D8B030D-6E8A-4147-A177-3AD203B41FA5}">
                      <a16:colId xmlns:a16="http://schemas.microsoft.com/office/drawing/2014/main" val="2928504099"/>
                    </a:ext>
                  </a:extLst>
                </a:gridCol>
                <a:gridCol w="2752165">
                  <a:extLst>
                    <a:ext uri="{9D8B030D-6E8A-4147-A177-3AD203B41FA5}">
                      <a16:colId xmlns:a16="http://schemas.microsoft.com/office/drawing/2014/main" val="4167755404"/>
                    </a:ext>
                  </a:extLst>
                </a:gridCol>
                <a:gridCol w="2110406">
                  <a:extLst>
                    <a:ext uri="{9D8B030D-6E8A-4147-A177-3AD203B41FA5}">
                      <a16:colId xmlns:a16="http://schemas.microsoft.com/office/drawing/2014/main" val="3168754665"/>
                    </a:ext>
                  </a:extLst>
                </a:gridCol>
                <a:gridCol w="2605029">
                  <a:extLst>
                    <a:ext uri="{9D8B030D-6E8A-4147-A177-3AD203B41FA5}">
                      <a16:colId xmlns:a16="http://schemas.microsoft.com/office/drawing/2014/main" val="4249289830"/>
                    </a:ext>
                  </a:extLst>
                </a:gridCol>
              </a:tblGrid>
              <a:tr h="228291"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>
                          <a:solidFill>
                            <a:srgbClr val="002060"/>
                          </a:solidFill>
                          <a:latin typeface="BrowalliaUPC" panose="020B0604020202020204" pitchFamily="34" charset="-34"/>
                          <a:cs typeface="BrowalliaUPC" panose="020B0604020202020204" pitchFamily="34" charset="-34"/>
                        </a:rPr>
                        <a:t>จำนวน  1 ตู้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BrowalliaUPC" panose="020B0604020202020204" pitchFamily="34" charset="-34"/>
                        <a:cs typeface="BrowalliaUPC" panose="020B0604020202020204" pitchFamily="34" charset="-34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>
                          <a:solidFill>
                            <a:srgbClr val="002060"/>
                          </a:solidFill>
                          <a:latin typeface="BrowalliaUPC" panose="020B0604020202020204" pitchFamily="34" charset="-34"/>
                          <a:cs typeface="BrowalliaUPC" panose="020B0604020202020204" pitchFamily="34" charset="-34"/>
                        </a:rPr>
                        <a:t>ราคาต่อหน่วย 2,000,000 บาท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BrowalliaUPC" panose="020B0604020202020204" pitchFamily="34" charset="-34"/>
                        <a:cs typeface="BrowalliaUPC" panose="020B0604020202020204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>
                          <a:solidFill>
                            <a:srgbClr val="002060"/>
                          </a:solidFill>
                          <a:latin typeface="BrowalliaUPC" panose="020B0604020202020204" pitchFamily="34" charset="-34"/>
                          <a:cs typeface="BrowalliaUPC" panose="020B0604020202020204" pitchFamily="34" charset="-34"/>
                        </a:rPr>
                        <a:t>วงเงินรวม 2,000,000 บาท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>
                          <a:solidFill>
                            <a:srgbClr val="002060"/>
                          </a:solidFill>
                          <a:latin typeface="BrowalliaUPC" panose="020B0604020202020204" pitchFamily="34" charset="-34"/>
                          <a:cs typeface="BrowalliaUPC" panose="020B0604020202020204" pitchFamily="34" charset="-34"/>
                        </a:rPr>
                        <a:t>นศ. ใช้งาน 437 คน</a:t>
                      </a:r>
                      <a:endParaRPr lang="en-US" sz="2000" b="1" dirty="0">
                        <a:solidFill>
                          <a:srgbClr val="002060"/>
                        </a:solidFill>
                        <a:latin typeface="BrowalliaUPC" panose="020B0604020202020204" pitchFamily="34" charset="-34"/>
                        <a:cs typeface="BrowalliaUPC" panose="020B0604020202020204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>
                          <a:solidFill>
                            <a:srgbClr val="002060"/>
                          </a:solidFill>
                          <a:latin typeface="BrowalliaUPC" panose="020B0604020202020204" pitchFamily="34" charset="-34"/>
                          <a:cs typeface="BrowalliaUPC" panose="020B0604020202020204" pitchFamily="34" charset="-34"/>
                        </a:rPr>
                        <a:t>ขอใหม่เพิ่มประสิทธิภาพ</a:t>
                      </a:r>
                      <a:endParaRPr lang="en-US" sz="2400" b="1" dirty="0">
                        <a:solidFill>
                          <a:srgbClr val="002060"/>
                        </a:solidFill>
                        <a:latin typeface="BrowalliaUPC" panose="020B0604020202020204" pitchFamily="34" charset="-34"/>
                        <a:cs typeface="BrowalliaUPC" panose="020B0604020202020204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183247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640E5ADF-171B-1E91-BD64-391B10035573}"/>
              </a:ext>
            </a:extLst>
          </p:cNvPr>
          <p:cNvGrpSpPr/>
          <p:nvPr/>
        </p:nvGrpSpPr>
        <p:grpSpPr>
          <a:xfrm>
            <a:off x="296643" y="2243967"/>
            <a:ext cx="11348511" cy="2117550"/>
            <a:chOff x="296643" y="2243967"/>
            <a:chExt cx="11348511" cy="211755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5040B09-451A-0AB4-E279-31F46E28C115}"/>
                </a:ext>
              </a:extLst>
            </p:cNvPr>
            <p:cNvSpPr txBox="1"/>
            <p:nvPr/>
          </p:nvSpPr>
          <p:spPr>
            <a:xfrm>
              <a:off x="296643" y="3961407"/>
              <a:ext cx="73766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000" dirty="0">
                  <a:solidFill>
                    <a:srgbClr val="002060"/>
                  </a:solidFill>
                  <a:latin typeface="BrowalliaUPC" panose="020B0604020202020204" pitchFamily="34" charset="-34"/>
                  <a:cs typeface="BrowalliaUPC" panose="020B0604020202020204" pitchFamily="34" charset="-34"/>
                </a:rPr>
                <a:t>ตู้เพาะเลี้ยงเชื้อจุลินทรีย์ในสภาวะไร้อากาศ ขนาดไม่น้อยกว่า 1,580 </a:t>
              </a:r>
              <a:r>
                <a:rPr lang="en-US" sz="2000" dirty="0">
                  <a:solidFill>
                    <a:srgbClr val="002060"/>
                  </a:solidFill>
                  <a:latin typeface="BrowalliaUPC" panose="020B0604020202020204" pitchFamily="34" charset="-34"/>
                  <a:cs typeface="BrowalliaUPC" panose="020B0604020202020204" pitchFamily="34" charset="-34"/>
                </a:rPr>
                <a:t>x 810 x 700 </a:t>
              </a:r>
              <a:r>
                <a:rPr lang="th-TH" sz="2000" dirty="0">
                  <a:solidFill>
                    <a:srgbClr val="002060"/>
                  </a:solidFill>
                  <a:latin typeface="BrowalliaUPC" panose="020B0604020202020204" pitchFamily="34" charset="-34"/>
                  <a:cs typeface="BrowalliaUPC" panose="020B0604020202020204" pitchFamily="34" charset="-34"/>
                </a:rPr>
                <a:t>มิลลิเมตร 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BBAA08D-29EB-38BE-E0F7-555BF1E5D045}"/>
                </a:ext>
              </a:extLst>
            </p:cNvPr>
            <p:cNvSpPr txBox="1"/>
            <p:nvPr/>
          </p:nvSpPr>
          <p:spPr>
            <a:xfrm>
              <a:off x="8752524" y="3961407"/>
              <a:ext cx="28926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000" dirty="0">
                  <a:solidFill>
                    <a:srgbClr val="002060"/>
                  </a:solidFill>
                  <a:latin typeface="BrowalliaUPC" panose="020B0604020202020204" pitchFamily="34" charset="-34"/>
                  <a:cs typeface="BrowalliaUPC" panose="020B0604020202020204" pitchFamily="34" charset="-34"/>
                </a:rPr>
                <a:t>การศึกษาจุลินทรีย์ในสภาวะไร้อากาศ</a:t>
              </a:r>
            </a:p>
          </p:txBody>
        </p:sp>
        <p:sp>
          <p:nvSpPr>
            <p:cNvPr id="12" name="Arrow: Striped Right 12">
              <a:extLst>
                <a:ext uri="{FF2B5EF4-FFF2-40B4-BE49-F238E27FC236}">
                  <a16:creationId xmlns:a16="http://schemas.microsoft.com/office/drawing/2014/main" id="{82136534-70CA-C5A0-570C-373867CA0DD5}"/>
                </a:ext>
              </a:extLst>
            </p:cNvPr>
            <p:cNvSpPr/>
            <p:nvPr/>
          </p:nvSpPr>
          <p:spPr>
            <a:xfrm>
              <a:off x="7842266" y="2243967"/>
              <a:ext cx="741329" cy="583998"/>
            </a:xfrm>
            <a:prstGeom prst="stripedRightArrow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2800" b="0" i="0" u="none" strike="noStrike" kern="1200" cap="none" spc="0" normalizeH="0" baseline="0" noProof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FreesiaUPC" panose="020B0604020202020204" pitchFamily="34" charset="-34"/>
                <a:cs typeface="FreesiaUPC" panose="020B0604020202020204" pitchFamily="34" charset="-34"/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C397ABA6-1C31-1EF3-EDCB-8122506CF2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4" b="9626"/>
          <a:stretch/>
        </p:blipFill>
        <p:spPr bwMode="auto">
          <a:xfrm>
            <a:off x="296643" y="1517254"/>
            <a:ext cx="3630591" cy="22222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A person in a lab coat working in a lab&#10;&#10;Description automatically generated">
            <a:extLst>
              <a:ext uri="{FF2B5EF4-FFF2-40B4-BE49-F238E27FC236}">
                <a16:creationId xmlns:a16="http://schemas.microsoft.com/office/drawing/2014/main" id="{ADE0C21B-2A33-62D8-DD39-CFAE3A1342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949" y="1179906"/>
            <a:ext cx="3567389" cy="27121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C50391-5C31-F0A1-EFD8-2BB93DA7D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523" y="1174848"/>
            <a:ext cx="2820912" cy="276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61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BrowalliaUPC</vt:lpstr>
      <vt:lpstr>FreesiaUPC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Saowaluk Rawirot</dc:creator>
  <cp:lastModifiedBy>Saowaluk Rawirot</cp:lastModifiedBy>
  <cp:revision>1</cp:revision>
  <dcterms:created xsi:type="dcterms:W3CDTF">2025-06-17T12:03:14Z</dcterms:created>
  <dcterms:modified xsi:type="dcterms:W3CDTF">2025-06-17T12:08:37Z</dcterms:modified>
</cp:coreProperties>
</file>